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  <p:sldId id="259" r:id="rId6"/>
    <p:sldId id="268" r:id="rId7"/>
    <p:sldId id="261" r:id="rId8"/>
    <p:sldId id="262" r:id="rId9"/>
    <p:sldId id="263" r:id="rId10"/>
  </p:sldIdLst>
  <p:sldSz cx="9144000" cy="6858000" type="screen4x3"/>
  <p:notesSz cx="6888163" cy="100187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C7867C2-8205-4FA9-AB87-24D5929D0733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9A267CE-EF21-4591-9463-73AF53EFB37D}" type="slidenum">
              <a:rPr lang="el-GR" smtClean="0">
                <a:solidFill>
                  <a:srgbClr val="D34817"/>
                </a:solidFill>
              </a:rPr>
              <a:pPr/>
              <a:t>‹#›</a:t>
            </a:fld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68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DDD7-CB7F-441A-A5E6-8086C0C03372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940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8E71-C007-415D-BDF6-3144790861CF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091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D72D-DAD2-4C43-B1BF-22A11AE3E67E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876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CD60-CE99-4AF8-A537-45CB42CA43DD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43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674B-393F-4E2C-B3E7-C61B9035132C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5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8298-1690-4183-BBEA-55D1AC05DD6A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1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B25D-57C8-47EB-8211-DFEDDE4AF425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79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2A60-10BE-46E0-B8B7-ED75779FA18D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717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1BC8-8FA3-44DA-9836-C85733F55599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99414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41D5-1C33-4F43-8036-D46ECAF9D6DB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050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0C648CC-AEE8-4E75-9312-620EED9AC1F1}" type="datetime1">
              <a:rPr lang="el-GR" smtClean="0"/>
              <a:pPr/>
              <a:t>27/6/2019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 dirty="0">
              <a:solidFill>
                <a:srgbClr val="D3481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9A267CE-EF21-4591-9463-73AF53EFB37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632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3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572000" y="2348880"/>
            <a:ext cx="3672408" cy="3672408"/>
          </a:xfrm>
        </p:spPr>
        <p:txBody>
          <a:bodyPr anchor="ctr">
            <a:noAutofit/>
          </a:bodyPr>
          <a:lstStyle/>
          <a:p>
            <a:pPr algn="ctr"/>
            <a:r>
              <a:rPr lang="el-GR" sz="1800" b="1" dirty="0"/>
              <a:t>Η Στρατηγική της Ολοκληρωμένης Χωρικής Επένδυσης για τη Βιώσιμη Αστική Ανάπτυξη στο Νότιο Τομέα της Αττικής</a:t>
            </a:r>
            <a:br>
              <a:rPr lang="el-GR" sz="1800" b="1" dirty="0"/>
            </a:br>
            <a:r>
              <a:rPr lang="el-GR" sz="2000" b="1" dirty="0" smtClean="0"/>
              <a:t/>
            </a:r>
            <a:br>
              <a:rPr lang="el-GR" sz="2000" b="1" dirty="0" smtClean="0"/>
            </a:br>
            <a:r>
              <a:rPr lang="el-GR" sz="2000" b="1" dirty="0" err="1" smtClean="0"/>
              <a:t>ΣυΔΝΑ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l-GR" sz="2000" b="1" dirty="0" smtClean="0"/>
              <a:t>Δήμοι </a:t>
            </a:r>
            <a:r>
              <a:rPr lang="el-GR" sz="2000" b="1" dirty="0"/>
              <a:t>Καλλιθέας, Παλαιού Φαλήρου, Αλίμου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44008" y="0"/>
            <a:ext cx="3600400" cy="2276872"/>
          </a:xfrm>
        </p:spPr>
        <p:txBody>
          <a:bodyPr anchor="ctr">
            <a:norm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</a:rPr>
              <a:t>«Η μουσική και η ιστορία των δρόμων»</a:t>
            </a:r>
            <a:endParaRPr lang="el-GR" b="1" cap="none" dirty="0" smtClean="0">
              <a:solidFill>
                <a:schemeClr val="bg1"/>
              </a:solidFill>
            </a:endParaRPr>
          </a:p>
        </p:txBody>
      </p:sp>
      <p:grpSp>
        <p:nvGrpSpPr>
          <p:cNvPr id="8" name="Ομάδα 7"/>
          <p:cNvGrpSpPr>
            <a:grpSpLocks noChangeAspect="1"/>
          </p:cNvGrpSpPr>
          <p:nvPr/>
        </p:nvGrpSpPr>
        <p:grpSpPr>
          <a:xfrm>
            <a:off x="323528" y="6237312"/>
            <a:ext cx="3677052" cy="464333"/>
            <a:chOff x="-32186" y="-11100"/>
            <a:chExt cx="4085613" cy="515925"/>
          </a:xfrm>
        </p:grpSpPr>
        <p:pic>
          <p:nvPicPr>
            <p:cNvPr id="9" name="Εικόνα 8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Εικόνα 9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Ορθογώνιο 10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schemeClr val="bg1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x-none" sz="900" b="1" smtClean="0">
                  <a:solidFill>
                    <a:schemeClr val="bg1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schemeClr val="bg1"/>
                  </a:solidFill>
                </a:rPr>
                <a:t> </a:t>
              </a:r>
              <a:r>
                <a:rPr lang="x-none" sz="900" b="1" smtClean="0">
                  <a:solidFill>
                    <a:schemeClr val="bg1"/>
                  </a:solidFill>
                </a:rPr>
                <a:t>και της Ευρωπαϊκής Ένωσης</a:t>
              </a:r>
              <a:endParaRPr lang="el-GR" sz="9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-36512" y="764704"/>
            <a:ext cx="4644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tx2"/>
                </a:solidFill>
              </a:rPr>
              <a:t>5</a:t>
            </a:r>
            <a:r>
              <a:rPr lang="el-GR" b="1" baseline="30000" dirty="0" smtClean="0">
                <a:solidFill>
                  <a:schemeClr val="tx2"/>
                </a:solidFill>
              </a:rPr>
              <a:t>η</a:t>
            </a:r>
            <a:r>
              <a:rPr lang="el-GR" b="1" dirty="0" smtClean="0">
                <a:solidFill>
                  <a:schemeClr val="tx2"/>
                </a:solidFill>
              </a:rPr>
              <a:t> </a:t>
            </a:r>
            <a:r>
              <a:rPr lang="el-GR" b="1" dirty="0">
                <a:solidFill>
                  <a:schemeClr val="tx2"/>
                </a:solidFill>
              </a:rPr>
              <a:t>Επιτροπή Παρακολούθησης </a:t>
            </a:r>
            <a:endParaRPr lang="el-GR" b="1" dirty="0" smtClean="0">
              <a:solidFill>
                <a:schemeClr val="tx2"/>
              </a:solidFill>
            </a:endParaRPr>
          </a:p>
          <a:p>
            <a:pPr algn="ctr"/>
            <a:r>
              <a:rPr lang="el-GR" b="1" dirty="0" smtClean="0">
                <a:solidFill>
                  <a:schemeClr val="tx2"/>
                </a:solidFill>
              </a:rPr>
              <a:t>ΕΠ </a:t>
            </a:r>
            <a:r>
              <a:rPr lang="el-GR" b="1" dirty="0">
                <a:solidFill>
                  <a:schemeClr val="tx2"/>
                </a:solidFill>
              </a:rPr>
              <a:t>ΠΕΠ </a:t>
            </a:r>
            <a:r>
              <a:rPr lang="el-GR" b="1" dirty="0" smtClean="0">
                <a:solidFill>
                  <a:schemeClr val="tx2"/>
                </a:solidFill>
              </a:rPr>
              <a:t>Αττικής 2014 – 2020</a:t>
            </a:r>
            <a:endParaRPr lang="el-GR" b="1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36512" y="3214717"/>
            <a:ext cx="46440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tx2"/>
                </a:solidFill>
              </a:rPr>
              <a:t>Παρουσίαση </a:t>
            </a:r>
          </a:p>
          <a:p>
            <a:pPr algn="ctr"/>
            <a:r>
              <a:rPr lang="el-GR" sz="1600" b="1" dirty="0" smtClean="0">
                <a:solidFill>
                  <a:schemeClr val="tx2"/>
                </a:solidFill>
              </a:rPr>
              <a:t>της προόδου υλοποίησης μέχρι 31/05/2019</a:t>
            </a:r>
          </a:p>
          <a:p>
            <a:pPr algn="ctr"/>
            <a:r>
              <a:rPr lang="el-GR" sz="1600" b="1" dirty="0">
                <a:solidFill>
                  <a:schemeClr val="tx2"/>
                </a:solidFill>
              </a:rPr>
              <a:t>κ</a:t>
            </a:r>
            <a:r>
              <a:rPr lang="el-GR" sz="1600" b="1" dirty="0" smtClean="0">
                <a:solidFill>
                  <a:schemeClr val="tx2"/>
                </a:solidFill>
              </a:rPr>
              <a:t>αι της πρόβλεψης μέχρι 31/12/2019</a:t>
            </a:r>
          </a:p>
          <a:p>
            <a:pPr algn="ctr"/>
            <a:endParaRPr lang="el-GR" sz="1600" b="1" dirty="0" smtClean="0">
              <a:solidFill>
                <a:schemeClr val="tx2"/>
              </a:solidFill>
            </a:endParaRPr>
          </a:p>
          <a:p>
            <a:pPr algn="ctr"/>
            <a:r>
              <a:rPr lang="el-GR" sz="1600" b="1" dirty="0" err="1" smtClean="0">
                <a:solidFill>
                  <a:schemeClr val="tx2"/>
                </a:solidFill>
              </a:rPr>
              <a:t>Κουγιούφας</a:t>
            </a:r>
            <a:r>
              <a:rPr lang="el-GR" sz="1600" b="1" dirty="0" smtClean="0">
                <a:solidFill>
                  <a:schemeClr val="tx2"/>
                </a:solidFill>
              </a:rPr>
              <a:t> Στέλιος  </a:t>
            </a:r>
          </a:p>
          <a:p>
            <a:pPr algn="ctr"/>
            <a:r>
              <a:rPr lang="el-GR" sz="1600" b="1" dirty="0">
                <a:solidFill>
                  <a:schemeClr val="tx2"/>
                </a:solidFill>
              </a:rPr>
              <a:t>Αν. Προϊστάμενος Διεύθυνσης </a:t>
            </a:r>
          </a:p>
          <a:p>
            <a:pPr algn="ctr"/>
            <a:r>
              <a:rPr lang="el-GR" sz="1600" b="1" dirty="0">
                <a:solidFill>
                  <a:schemeClr val="tx2"/>
                </a:solidFill>
              </a:rPr>
              <a:t>Ενδιάμεσου Φορέα </a:t>
            </a:r>
            <a:r>
              <a:rPr lang="el-GR" sz="1600" b="1" dirty="0" smtClean="0">
                <a:solidFill>
                  <a:schemeClr val="tx2"/>
                </a:solidFill>
              </a:rPr>
              <a:t>Διαχείρισης (ΕΦΔ</a:t>
            </a:r>
            <a:r>
              <a:rPr lang="el-GR" sz="1600" b="1" dirty="0">
                <a:solidFill>
                  <a:schemeClr val="tx2"/>
                </a:solidFill>
              </a:rPr>
              <a:t>) του </a:t>
            </a:r>
            <a:r>
              <a:rPr lang="el-GR" sz="1600" b="1" dirty="0" smtClean="0">
                <a:solidFill>
                  <a:schemeClr val="tx2"/>
                </a:solidFill>
              </a:rPr>
              <a:t>Συνδέσμου Δήμων Νότιας Αττικής </a:t>
            </a:r>
          </a:p>
        </p:txBody>
      </p:sp>
    </p:spTree>
    <p:extLst>
      <p:ext uri="{BB962C8B-B14F-4D97-AF65-F5344CB8AC3E}">
        <p14:creationId xmlns:p14="http://schemas.microsoft.com/office/powerpoint/2010/main" val="320373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3" name="Δεξιό βέλος 2"/>
          <p:cNvSpPr/>
          <p:nvPr/>
        </p:nvSpPr>
        <p:spPr>
          <a:xfrm rot="10800000">
            <a:off x="5436097" y="5345832"/>
            <a:ext cx="1130124" cy="835349"/>
          </a:xfrm>
          <a:prstGeom prst="rightArrow">
            <a:avLst>
              <a:gd name="adj1" fmla="val 31591"/>
              <a:gd name="adj2" fmla="val 103705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l-GR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4" name="Δεξιό βέλος 3"/>
          <p:cNvSpPr/>
          <p:nvPr/>
        </p:nvSpPr>
        <p:spPr>
          <a:xfrm rot="10800000">
            <a:off x="5436096" y="1601417"/>
            <a:ext cx="1130124" cy="835349"/>
          </a:xfrm>
          <a:prstGeom prst="rightArrow">
            <a:avLst>
              <a:gd name="adj1" fmla="val 31591"/>
              <a:gd name="adj2" fmla="val 103705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l-GR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" name="Επεξήγηση με δεξιό βέλος 4"/>
          <p:cNvSpPr/>
          <p:nvPr/>
        </p:nvSpPr>
        <p:spPr>
          <a:xfrm rot="10800000">
            <a:off x="5261291" y="1329569"/>
            <a:ext cx="3775199" cy="5157233"/>
          </a:xfrm>
          <a:prstGeom prst="rightArrowCallout">
            <a:avLst>
              <a:gd name="adj1" fmla="val 8397"/>
              <a:gd name="adj2" fmla="val 10769"/>
              <a:gd name="adj3" fmla="val 28718"/>
              <a:gd name="adj4" fmla="val 64977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l-GR" sz="110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  <a:t> </a:t>
            </a:r>
            <a:endParaRPr lang="el-GR" sz="1200" kern="0">
              <a:solidFill>
                <a:sysClr val="window" lastClr="FFFFFF"/>
              </a:solidFill>
              <a:latin typeface="Times New Roman"/>
              <a:ea typeface="Times New Roman"/>
            </a:endParaRPr>
          </a:p>
        </p:txBody>
      </p:sp>
      <p:sp>
        <p:nvSpPr>
          <p:cNvPr id="6" name="Επεξήγηση με δεξιό βέλος 5"/>
          <p:cNvSpPr/>
          <p:nvPr/>
        </p:nvSpPr>
        <p:spPr>
          <a:xfrm rot="10800000">
            <a:off x="1763688" y="1329569"/>
            <a:ext cx="3903345" cy="5157233"/>
          </a:xfrm>
          <a:prstGeom prst="rightArrowCallout">
            <a:avLst>
              <a:gd name="adj1" fmla="val 8397"/>
              <a:gd name="adj2" fmla="val 10769"/>
              <a:gd name="adj3" fmla="val 28718"/>
              <a:gd name="adj4" fmla="val 64977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el-GR" sz="1100">
                <a:solidFill>
                  <a:srgbClr val="FFFFFF"/>
                </a:solidFill>
                <a:latin typeface="Calibri"/>
                <a:ea typeface="Times New Roman"/>
                <a:cs typeface="Times New Roman"/>
              </a:rPr>
              <a:t> </a:t>
            </a:r>
            <a:endParaRPr lang="el-GR" sz="1200" kern="0">
              <a:solidFill>
                <a:sysClr val="window" lastClr="FFFFFF"/>
              </a:solidFill>
              <a:latin typeface="Times New Roman"/>
              <a:ea typeface="Times New Roman"/>
            </a:endParaRPr>
          </a:p>
        </p:txBody>
      </p:sp>
      <p:sp>
        <p:nvSpPr>
          <p:cNvPr id="7" name="Πλαίσιο κειμένου 2"/>
          <p:cNvSpPr txBox="1"/>
          <p:nvPr/>
        </p:nvSpPr>
        <p:spPr>
          <a:xfrm>
            <a:off x="9713" y="1391869"/>
            <a:ext cx="2157095" cy="5094934"/>
          </a:xfrm>
          <a:prstGeom prst="roundRect">
            <a:avLst/>
          </a:prstGeom>
          <a:solidFill>
            <a:srgbClr val="4F81BD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l-GR" sz="1100" b="1" dirty="0">
                <a:solidFill>
                  <a:srgbClr val="FFFFFF"/>
                </a:solidFill>
                <a:ea typeface="Times New Roman"/>
              </a:rPr>
              <a:t>Το όραμα για την περιοχή ΟΧΕ / ΒΑΑ  των 3 Δήμων, είναι η ανάπτυξη </a:t>
            </a:r>
            <a:r>
              <a:rPr lang="en-US" sz="1100" b="1" dirty="0">
                <a:solidFill>
                  <a:srgbClr val="FFFFFF"/>
                </a:solidFill>
                <a:ea typeface="Times New Roman"/>
              </a:rPr>
              <a:t> </a:t>
            </a:r>
            <a:r>
              <a:rPr lang="el-GR" sz="1100" b="1" dirty="0">
                <a:solidFill>
                  <a:srgbClr val="FFFFFF"/>
                </a:solidFill>
                <a:ea typeface="Times New Roman"/>
              </a:rPr>
              <a:t>δικτύου τουρισμού  - πολιτισμού</a:t>
            </a:r>
            <a:r>
              <a:rPr lang="el-GR" sz="1100" b="1" dirty="0" smtClean="0">
                <a:solidFill>
                  <a:srgbClr val="FFFFFF"/>
                </a:solidFill>
                <a:ea typeface="Times New Roman"/>
              </a:rPr>
              <a:t>,</a:t>
            </a:r>
            <a:r>
              <a:rPr lang="en-US" sz="1100" b="1" dirty="0" smtClean="0">
                <a:solidFill>
                  <a:srgbClr val="FFFFFF"/>
                </a:solidFill>
                <a:ea typeface="Times New Roman"/>
              </a:rPr>
              <a:t> </a:t>
            </a:r>
            <a:r>
              <a:rPr lang="el-GR" sz="1100" b="1" dirty="0" smtClean="0">
                <a:solidFill>
                  <a:srgbClr val="FFFFFF"/>
                </a:solidFill>
                <a:ea typeface="Times New Roman"/>
              </a:rPr>
              <a:t>αξιοποιώντας ευκαιρίες  ανάπτυξης από την λειτουργία του ΚΠΙΣΝ. </a:t>
            </a:r>
          </a:p>
          <a:p>
            <a:pPr>
              <a:defRPr/>
            </a:pPr>
            <a:r>
              <a:rPr lang="el-GR" sz="1100" b="1" dirty="0" smtClean="0">
                <a:solidFill>
                  <a:srgbClr val="FFFFFF"/>
                </a:solidFill>
                <a:ea typeface="Times New Roman"/>
              </a:rPr>
              <a:t>Ένα </a:t>
            </a:r>
            <a:r>
              <a:rPr lang="el-GR" sz="1100" b="1" dirty="0">
                <a:solidFill>
                  <a:srgbClr val="FFFFFF"/>
                </a:solidFill>
                <a:ea typeface="Times New Roman"/>
              </a:rPr>
              <a:t>«ταξίδι στο χώρο και στον χρόνο, μέσα από εικόνες, ήχους και γεύσεις», που αναμιγνύονται, αναδυόμενες μέσα από τις ιστορικές διαδρομές των 3 τόπων : «αρχαιολογικοί χώροι και γεύσεις της θάλασσας, αρχιτεκτονική του μεσοπολέμου, γεύσεις και μουσικές των </a:t>
            </a:r>
            <a:r>
              <a:rPr lang="el-GR" sz="1100" b="1" dirty="0" err="1">
                <a:solidFill>
                  <a:srgbClr val="FFFFFF"/>
                </a:solidFill>
                <a:ea typeface="Times New Roman"/>
              </a:rPr>
              <a:t>Κωνσταντινουπολιτών</a:t>
            </a:r>
            <a:r>
              <a:rPr lang="el-GR" sz="1100" b="1" dirty="0">
                <a:solidFill>
                  <a:srgbClr val="FFFFFF"/>
                </a:solidFill>
                <a:ea typeface="Times New Roman"/>
              </a:rPr>
              <a:t>, προσφυγικά, αναγνωρίσιμες γεύσεις και κουζίνες διαφόρων γενιών προσφύγων, μνήμες από τα ρεμπέτικα στις Τζιτζιφιές, που σήμερα φιλοξενούν την Εθνική Λυρική Σκηνή».</a:t>
            </a:r>
            <a:endParaRPr lang="el-GR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8" name="Πλαίσιο κειμένου 8"/>
          <p:cNvSpPr txBox="1"/>
          <p:nvPr/>
        </p:nvSpPr>
        <p:spPr>
          <a:xfrm>
            <a:off x="3131840" y="1457651"/>
            <a:ext cx="2535193" cy="948048"/>
          </a:xfrm>
          <a:prstGeom prst="roundRect">
            <a:avLst/>
          </a:prstGeom>
          <a:solidFill>
            <a:srgbClr val="4F81BD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defRPr/>
            </a:pPr>
            <a:r>
              <a:rPr lang="el-GR" sz="1100" b="1" kern="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η βιώσιμη σε όρους οικονομικούς και περιβαλλοντικούς,  εξειδίκευση και ενίσχυση της τοπικής οικονομίας, στον τουρισμό – πολιτισμό  </a:t>
            </a:r>
            <a:endParaRPr lang="el-GR" sz="1100" kern="0" dirty="0">
              <a:solidFill>
                <a:sysClr val="windowText" lastClr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Πλαίσιο κειμένου 12"/>
          <p:cNvSpPr txBox="1"/>
          <p:nvPr/>
        </p:nvSpPr>
        <p:spPr>
          <a:xfrm>
            <a:off x="6538917" y="1316069"/>
            <a:ext cx="2497578" cy="1293459"/>
          </a:xfrm>
          <a:prstGeom prst="roundRect">
            <a:avLst/>
          </a:prstGeom>
          <a:solidFill>
            <a:srgbClr val="C0504D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ΑΣ1 «Αναζωογόνηση και εξειδίκευση της οικονομικής λειτουργίας</a:t>
            </a: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»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Πλαίσιο κειμένου 16"/>
          <p:cNvSpPr txBox="1"/>
          <p:nvPr/>
        </p:nvSpPr>
        <p:spPr>
          <a:xfrm>
            <a:off x="6566222" y="3209714"/>
            <a:ext cx="2470274" cy="1299406"/>
          </a:xfrm>
          <a:prstGeom prst="roundRect">
            <a:avLst/>
          </a:prstGeom>
          <a:solidFill>
            <a:srgbClr val="9BBB59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ΑΣ2 «Ενίσχυση πολιτιστικής ταυτότητας και ανάδειξη – προστασία περιβάλλοντος» </a:t>
            </a:r>
          </a:p>
          <a:p>
            <a:pPr marL="449263" lvl="1" indent="-449263" algn="just">
              <a:buFont typeface="Arial" pitchFamily="34" charset="0"/>
              <a:buChar char="•"/>
              <a:defRPr/>
            </a:pPr>
            <a:endParaRPr lang="el-GR" sz="1100" b="1" kern="0" dirty="0">
              <a:solidFill>
                <a:sysClr val="window" lastClr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Πλαίσιο κειμένου 17"/>
          <p:cNvSpPr txBox="1"/>
          <p:nvPr/>
        </p:nvSpPr>
        <p:spPr>
          <a:xfrm>
            <a:off x="6567673" y="4964569"/>
            <a:ext cx="2497578" cy="1288622"/>
          </a:xfrm>
          <a:prstGeom prst="roundRect">
            <a:avLst/>
          </a:prstGeom>
          <a:solidFill>
            <a:srgbClr val="F79646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ΑΣ3 «Προώθηση επιχειρηματικότητας και απασχόλησης</a:t>
            </a: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»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Πλαίσιο κειμένου 39"/>
          <p:cNvSpPr txBox="1"/>
          <p:nvPr/>
        </p:nvSpPr>
        <p:spPr>
          <a:xfrm>
            <a:off x="187830" y="1079449"/>
            <a:ext cx="1800860" cy="31242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l-GR" sz="1100" b="1" dirty="0">
                <a:solidFill>
                  <a:srgbClr val="4F81BD"/>
                </a:solidFill>
                <a:latin typeface="Arial"/>
                <a:ea typeface="Calibri"/>
                <a:cs typeface="Times New Roman"/>
              </a:rPr>
              <a:t>ΟΡΑΜΑ</a:t>
            </a:r>
            <a:endParaRPr lang="el-GR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13" name="Πλαίσιο κειμένου 40"/>
          <p:cNvSpPr txBox="1"/>
          <p:nvPr/>
        </p:nvSpPr>
        <p:spPr>
          <a:xfrm>
            <a:off x="2911202" y="764704"/>
            <a:ext cx="3028950" cy="181362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dirty="0">
                <a:solidFill>
                  <a:srgbClr val="4F81BD"/>
                </a:solidFill>
                <a:latin typeface="Arial"/>
                <a:ea typeface="Calibri"/>
                <a:cs typeface="Times New Roman"/>
              </a:rPr>
              <a:t>ΠΛΑΙΣΙΟ ΣΤΡΑΤΗΓΙΚΗΣ ΓΙΑ ΤΗΝ ΕΝΙΣΧΥΣΗ ΤΟΥ ΜΗΤΡΟΠΟΛΙΤΙΚΟΥ ΡΟΛΟΥ ΚΑΙ ΤΗΝ ΔΙΑΧΥΣΗ ΩΦΕΛΕΙΩΝ   </a:t>
            </a:r>
            <a:endParaRPr lang="el-GR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14" name="Πλαίσιο κειμένου 41"/>
          <p:cNvSpPr txBox="1"/>
          <p:nvPr/>
        </p:nvSpPr>
        <p:spPr>
          <a:xfrm>
            <a:off x="6135086" y="914222"/>
            <a:ext cx="3261450" cy="47117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l-GR" sz="1100" b="1" dirty="0">
                <a:solidFill>
                  <a:srgbClr val="4F81BD"/>
                </a:solidFill>
                <a:latin typeface="Arial"/>
                <a:ea typeface="Calibri"/>
                <a:cs typeface="Times New Roman"/>
              </a:rPr>
              <a:t>ΑΞΟΝΕΣ ΣΤΡΑΤΗΓΙΚΗΣ ΚΑΙ ΘΕΜΑΤΙΚΟΙ ΣΤΟΧΟΙ  </a:t>
            </a:r>
            <a:r>
              <a:rPr lang="el-GR" sz="1100" b="1" dirty="0" err="1">
                <a:solidFill>
                  <a:srgbClr val="4F81BD"/>
                </a:solidFill>
                <a:latin typeface="Arial"/>
                <a:ea typeface="Calibri"/>
                <a:cs typeface="Times New Roman"/>
              </a:rPr>
              <a:t>ΒΑΑ</a:t>
            </a:r>
            <a:r>
              <a:rPr lang="el-GR" sz="1100" b="1" dirty="0">
                <a:solidFill>
                  <a:srgbClr val="4F81BD"/>
                </a:solidFill>
                <a:latin typeface="Arial"/>
                <a:ea typeface="Calibri"/>
                <a:cs typeface="Times New Roman"/>
              </a:rPr>
              <a:t> / </a:t>
            </a:r>
            <a:r>
              <a:rPr lang="el-GR" sz="1100" b="1" dirty="0" err="1">
                <a:solidFill>
                  <a:srgbClr val="4F81BD"/>
                </a:solidFill>
                <a:latin typeface="Arial"/>
                <a:ea typeface="Calibri"/>
                <a:cs typeface="Times New Roman"/>
              </a:rPr>
              <a:t>ΟΧΕ</a:t>
            </a:r>
            <a:r>
              <a:rPr lang="el-GR" sz="1100" b="1" dirty="0">
                <a:solidFill>
                  <a:srgbClr val="4F81BD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l-GR" sz="1200" b="1" kern="0" dirty="0">
                <a:solidFill>
                  <a:srgbClr val="4F81BD"/>
                </a:solidFill>
                <a:latin typeface="Arial"/>
                <a:ea typeface="Calibri"/>
                <a:cs typeface="Times New Roman"/>
              </a:rPr>
              <a:t>2014 – 2020 </a:t>
            </a:r>
            <a:endParaRPr lang="el-GR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15" name="Πλαίσιο κειμένου 8"/>
          <p:cNvSpPr txBox="1"/>
          <p:nvPr/>
        </p:nvSpPr>
        <p:spPr>
          <a:xfrm>
            <a:off x="3131840" y="3318485"/>
            <a:ext cx="2535193" cy="1163251"/>
          </a:xfrm>
          <a:prstGeom prst="roundRect">
            <a:avLst/>
          </a:prstGeom>
          <a:solidFill>
            <a:srgbClr val="4F81BD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defRPr/>
            </a:pPr>
            <a:r>
              <a:rPr lang="el-GR" sz="1100" b="1" kern="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η δημιουργία ενιαίου δικτύου πολιτιστικών τουριστικών διαδρομών καινοτόμων ως προς το περιβάλλον, το κλίμα και την βιώσιμη κινητικότητα </a:t>
            </a:r>
            <a:endParaRPr lang="el-GR" sz="1100" kern="0" dirty="0">
              <a:solidFill>
                <a:sysClr val="windowText" lastClr="000000"/>
              </a:solidFill>
              <a:latin typeface="Calibri"/>
              <a:ea typeface="Calibri"/>
              <a:cs typeface="Times New Roman"/>
            </a:endParaRPr>
          </a:p>
          <a:p>
            <a:pPr>
              <a:defRPr/>
            </a:pPr>
            <a:r>
              <a:rPr lang="el-GR" sz="1100" b="1" dirty="0">
                <a:solidFill>
                  <a:srgbClr val="FFFFFF"/>
                </a:solidFill>
                <a:latin typeface="Calibri"/>
                <a:ea typeface="Times New Roman"/>
              </a:rPr>
              <a:t> </a:t>
            </a:r>
            <a:endParaRPr lang="el-GR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16" name="Πλαίσιο κειμένου 8"/>
          <p:cNvSpPr txBox="1"/>
          <p:nvPr/>
        </p:nvSpPr>
        <p:spPr>
          <a:xfrm>
            <a:off x="3131840" y="5273824"/>
            <a:ext cx="2535193" cy="979297"/>
          </a:xfrm>
          <a:prstGeom prst="roundRect">
            <a:avLst/>
          </a:prstGeom>
          <a:solidFill>
            <a:srgbClr val="4F81BD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defRPr/>
            </a:pPr>
            <a:r>
              <a:rPr lang="el-GR" sz="1100" b="1" kern="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η ενίσχυση του ανθρώπινου δυναμικού και η προώθηση της επιχειρηματικότητας και της απασχόλησης </a:t>
            </a:r>
            <a:endParaRPr lang="el-GR" sz="1100" kern="0" dirty="0">
              <a:solidFill>
                <a:sysClr val="windowText" lastClr="000000"/>
              </a:solidFill>
              <a:latin typeface="Calibri"/>
              <a:ea typeface="Calibri"/>
              <a:cs typeface="Times New Roman"/>
            </a:endParaRPr>
          </a:p>
          <a:p>
            <a:pPr>
              <a:defRPr/>
            </a:pPr>
            <a:r>
              <a:rPr lang="el-GR" sz="1100" b="1" dirty="0">
                <a:solidFill>
                  <a:srgbClr val="FFFFFF"/>
                </a:solidFill>
                <a:latin typeface="Calibri"/>
                <a:ea typeface="Times New Roman"/>
              </a:rPr>
              <a:t> </a:t>
            </a:r>
            <a:endParaRPr lang="el-GR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13" y="-27384"/>
            <a:ext cx="915119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el-G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Όραμα και Άξονες Στρατηγικής ΟΧΕ/ ΒΑΑ</a:t>
            </a:r>
            <a:endParaRPr lang="el-G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Ομάδα 16"/>
          <p:cNvGrpSpPr>
            <a:grpSpLocks noChangeAspect="1"/>
          </p:cNvGrpSpPr>
          <p:nvPr/>
        </p:nvGrpSpPr>
        <p:grpSpPr>
          <a:xfrm>
            <a:off x="0" y="-14751"/>
            <a:ext cx="3851920" cy="464333"/>
            <a:chOff x="-32186" y="-11100"/>
            <a:chExt cx="4085613" cy="515925"/>
          </a:xfrm>
        </p:grpSpPr>
        <p:pic>
          <p:nvPicPr>
            <p:cNvPr id="18" name="Εικόνα 1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Εικόνα 18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Ορθογώνιο 19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schemeClr val="bg1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x-none" sz="900" b="1" smtClean="0">
                  <a:solidFill>
                    <a:schemeClr val="bg1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schemeClr val="bg1"/>
                  </a:solidFill>
                </a:rPr>
                <a:t> </a:t>
              </a:r>
              <a:r>
                <a:rPr lang="x-none" sz="900" b="1" smtClean="0">
                  <a:solidFill>
                    <a:schemeClr val="bg1"/>
                  </a:solidFill>
                </a:rPr>
                <a:t>και της Ευρωπαϊκής Ένωσης</a:t>
              </a:r>
              <a:endParaRPr lang="el-GR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980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438275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212976"/>
            <a:ext cx="4805284" cy="300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6510"/>
            <a:ext cx="4805284" cy="3017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4"/>
          <a:stretch/>
        </p:blipFill>
        <p:spPr bwMode="auto">
          <a:xfrm>
            <a:off x="4531034" y="568647"/>
            <a:ext cx="4657725" cy="300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9" name="Πλαίσιο κειμένου 12"/>
          <p:cNvSpPr txBox="1"/>
          <p:nvPr/>
        </p:nvSpPr>
        <p:spPr>
          <a:xfrm>
            <a:off x="436126" y="44624"/>
            <a:ext cx="4351898" cy="344454"/>
          </a:xfrm>
          <a:prstGeom prst="roundRect">
            <a:avLst/>
          </a:prstGeom>
          <a:solidFill>
            <a:srgbClr val="C0504D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ΑΣ1 «Αναζωογόνηση και εξειδίκευση της οικονομικής λειτουργίας</a:t>
            </a: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»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Πλαίσιο κειμένου 17"/>
          <p:cNvSpPr txBox="1"/>
          <p:nvPr/>
        </p:nvSpPr>
        <p:spPr>
          <a:xfrm>
            <a:off x="589542" y="3132289"/>
            <a:ext cx="3691112" cy="403983"/>
          </a:xfrm>
          <a:prstGeom prst="roundRect">
            <a:avLst/>
          </a:prstGeom>
          <a:solidFill>
            <a:srgbClr val="F79646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ΑΣ3 «Προώθηση επιχειρηματικότητας και απασχόλησης</a:t>
            </a: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»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Πλαίσιο κειμένου 16"/>
          <p:cNvSpPr txBox="1"/>
          <p:nvPr/>
        </p:nvSpPr>
        <p:spPr>
          <a:xfrm>
            <a:off x="5004048" y="548680"/>
            <a:ext cx="4184711" cy="373105"/>
          </a:xfrm>
          <a:prstGeom prst="roundRect">
            <a:avLst/>
          </a:prstGeom>
          <a:solidFill>
            <a:srgbClr val="9BBB59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ΑΣ2 «Ενίσχυση πολιτιστικής ταυτότητας και ανάδειξη – προστασία περιβάλλοντος» </a:t>
            </a:r>
          </a:p>
        </p:txBody>
      </p:sp>
      <p:grpSp>
        <p:nvGrpSpPr>
          <p:cNvPr id="25" name="Ομάδα 24"/>
          <p:cNvGrpSpPr>
            <a:grpSpLocks noChangeAspect="1"/>
          </p:cNvGrpSpPr>
          <p:nvPr/>
        </p:nvGrpSpPr>
        <p:grpSpPr>
          <a:xfrm>
            <a:off x="5364088" y="44624"/>
            <a:ext cx="3677052" cy="464333"/>
            <a:chOff x="-32186" y="-11100"/>
            <a:chExt cx="4085613" cy="515925"/>
          </a:xfrm>
        </p:grpSpPr>
        <p:pic>
          <p:nvPicPr>
            <p:cNvPr id="26" name="Εικόνα 25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Εικόνα 26"/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Ορθογώνιο 27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schemeClr val="bg1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x-none" sz="900" b="1" smtClean="0">
                  <a:solidFill>
                    <a:schemeClr val="bg1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schemeClr val="bg1"/>
                  </a:solidFill>
                </a:rPr>
                <a:t> </a:t>
              </a:r>
              <a:r>
                <a:rPr lang="x-none" sz="900" b="1" smtClean="0">
                  <a:solidFill>
                    <a:schemeClr val="bg1"/>
                  </a:solidFill>
                </a:rPr>
                <a:t>και της Ευρωπαϊκής Ένωσης</a:t>
              </a:r>
              <a:endParaRPr lang="el-GR" sz="9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-8940" y="6211669"/>
            <a:ext cx="908748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Συσχέτιση Αξόνων Στρατηγικής ΟΧΕ/ ΒΑΑ με τους Άξονες Προτεραιότητας και τις Επενδυτικές Προτεραιότητες του ΠΕΠ Αττικής 2014 - 2020</a:t>
            </a:r>
            <a:endParaRPr lang="el-G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Πλαίσιο κειμένου 16"/>
          <p:cNvSpPr txBox="1"/>
          <p:nvPr/>
        </p:nvSpPr>
        <p:spPr>
          <a:xfrm>
            <a:off x="5220072" y="3536272"/>
            <a:ext cx="3960440" cy="27161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Τεχνική Βοήθεια 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9541" y="620688"/>
            <a:ext cx="23022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/>
              <a:t>ΔΔ ΑΣ1 : 10.346.000 €</a:t>
            </a:r>
            <a:endParaRPr lang="el-GR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644008" y="1002214"/>
            <a:ext cx="23022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/>
              <a:t>ΔΔ ΑΣ2 : 16.857.000 €</a:t>
            </a:r>
            <a:endParaRPr lang="el-GR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78156" y="3814625"/>
            <a:ext cx="218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/>
              <a:t>ΔΔ ΑΣ3 : 8.037.000 €</a:t>
            </a:r>
            <a:endParaRPr lang="el-GR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34794" y="3967025"/>
            <a:ext cx="1848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/>
              <a:t>ΔΔ ΤΒ : 176.200 €</a:t>
            </a:r>
            <a:endParaRPr lang="el-GR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67544" y="899835"/>
            <a:ext cx="26837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300" b="1" dirty="0" smtClean="0"/>
              <a:t>6</a:t>
            </a:r>
            <a:r>
              <a:rPr lang="en-US" sz="1300" b="1" dirty="0" smtClean="0"/>
              <a:t> </a:t>
            </a:r>
            <a:r>
              <a:rPr lang="el-GR" sz="1300" b="1" dirty="0" smtClean="0"/>
              <a:t>Επενδυτικές Προτεραιότητες /</a:t>
            </a:r>
          </a:p>
          <a:p>
            <a:r>
              <a:rPr lang="el-GR" sz="1300" b="1" dirty="0" smtClean="0"/>
              <a:t>7 </a:t>
            </a:r>
            <a:r>
              <a:rPr lang="el-GR" sz="1300" b="1" dirty="0" smtClean="0"/>
              <a:t>Δράσεις</a:t>
            </a:r>
            <a:endParaRPr lang="el-GR" sz="13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452320" y="1370744"/>
            <a:ext cx="154022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300" b="1" dirty="0" smtClean="0"/>
              <a:t>7 </a:t>
            </a:r>
            <a:r>
              <a:rPr lang="el-GR" sz="1300" b="1" dirty="0" smtClean="0"/>
              <a:t>Επενδυτικές Προτεραιότητες/</a:t>
            </a:r>
          </a:p>
          <a:p>
            <a:r>
              <a:rPr lang="el-GR" sz="1300" b="1" dirty="0"/>
              <a:t>9</a:t>
            </a:r>
            <a:r>
              <a:rPr lang="el-GR" sz="1300" b="1" dirty="0" smtClean="0"/>
              <a:t> </a:t>
            </a:r>
            <a:r>
              <a:rPr lang="el-GR" sz="1300" b="1" dirty="0" smtClean="0"/>
              <a:t>Δράσεις</a:t>
            </a:r>
            <a:endParaRPr lang="el-GR" sz="13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95536" y="4160693"/>
            <a:ext cx="26642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300" b="1" dirty="0" smtClean="0"/>
              <a:t>5 </a:t>
            </a:r>
            <a:r>
              <a:rPr lang="el-GR" sz="1300" b="1" dirty="0" smtClean="0"/>
              <a:t>Επενδυτικές Προτεραιότητες/</a:t>
            </a:r>
          </a:p>
          <a:p>
            <a:r>
              <a:rPr lang="el-GR" sz="1300" b="1" dirty="0" smtClean="0"/>
              <a:t>5 </a:t>
            </a:r>
            <a:r>
              <a:rPr lang="el-GR" sz="1300" b="1" dirty="0" smtClean="0"/>
              <a:t>Δράσεις</a:t>
            </a:r>
            <a:endParaRPr lang="el-GR" sz="1300" b="1" dirty="0"/>
          </a:p>
        </p:txBody>
      </p:sp>
    </p:spTree>
    <p:extLst>
      <p:ext uri="{BB962C8B-B14F-4D97-AF65-F5344CB8AC3E}">
        <p14:creationId xmlns:p14="http://schemas.microsoft.com/office/powerpoint/2010/main" val="267860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501008"/>
            <a:ext cx="4554537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3403054"/>
            <a:ext cx="4560887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627" y="653369"/>
            <a:ext cx="4560887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58" y="385068"/>
            <a:ext cx="4560887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9" name="Πλαίσιο κειμένου 12"/>
          <p:cNvSpPr txBox="1"/>
          <p:nvPr/>
        </p:nvSpPr>
        <p:spPr>
          <a:xfrm>
            <a:off x="1043608" y="348242"/>
            <a:ext cx="3456384" cy="344454"/>
          </a:xfrm>
          <a:prstGeom prst="roundRect">
            <a:avLst/>
          </a:prstGeom>
          <a:solidFill>
            <a:srgbClr val="C0504D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ΑΣ1 «Αναζωογόνηση και εξειδίκευση της οικονομικής λειτουργίας</a:t>
            </a: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»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Πλαίσιο κειμένου 17"/>
          <p:cNvSpPr txBox="1"/>
          <p:nvPr/>
        </p:nvSpPr>
        <p:spPr>
          <a:xfrm>
            <a:off x="1125141" y="3213628"/>
            <a:ext cx="3419188" cy="403983"/>
          </a:xfrm>
          <a:prstGeom prst="roundRect">
            <a:avLst/>
          </a:prstGeom>
          <a:solidFill>
            <a:srgbClr val="F79646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ΑΣ3 «Προώθηση επιχειρηματικότητας και απασχόλησης</a:t>
            </a: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»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Πλαίσιο κειμένου 16"/>
          <p:cNvSpPr txBox="1"/>
          <p:nvPr/>
        </p:nvSpPr>
        <p:spPr>
          <a:xfrm>
            <a:off x="5755771" y="599335"/>
            <a:ext cx="3373743" cy="373105"/>
          </a:xfrm>
          <a:prstGeom prst="roundRect">
            <a:avLst/>
          </a:prstGeom>
          <a:solidFill>
            <a:srgbClr val="9BBB59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ΑΣ2 «Ενίσχυση πολιτιστικής ταυτότητας και ανάδειξη – προστασία περιβάλλοντος» </a:t>
            </a:r>
          </a:p>
        </p:txBody>
      </p:sp>
      <p:grpSp>
        <p:nvGrpSpPr>
          <p:cNvPr id="25" name="Ομάδα 24"/>
          <p:cNvGrpSpPr>
            <a:grpSpLocks noChangeAspect="1"/>
          </p:cNvGrpSpPr>
          <p:nvPr/>
        </p:nvGrpSpPr>
        <p:grpSpPr>
          <a:xfrm>
            <a:off x="5364088" y="44624"/>
            <a:ext cx="3677052" cy="464333"/>
            <a:chOff x="-32186" y="-11100"/>
            <a:chExt cx="4085613" cy="515925"/>
          </a:xfrm>
        </p:grpSpPr>
        <p:pic>
          <p:nvPicPr>
            <p:cNvPr id="26" name="Εικόνα 25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Εικόνα 26"/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Ορθογώνιο 27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schemeClr val="bg1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x-none" sz="900" b="1" smtClean="0">
                  <a:solidFill>
                    <a:schemeClr val="bg1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schemeClr val="bg1"/>
                  </a:solidFill>
                </a:rPr>
                <a:t> </a:t>
              </a:r>
              <a:r>
                <a:rPr lang="x-none" sz="900" b="1" smtClean="0">
                  <a:solidFill>
                    <a:schemeClr val="bg1"/>
                  </a:solidFill>
                </a:rPr>
                <a:t>και της Ευρωπαϊκής Ένωσης</a:t>
              </a:r>
              <a:endParaRPr lang="el-GR" sz="9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-8940" y="6309320"/>
            <a:ext cx="908748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Υλοποίηση ανά ΑΣ ΟΧΕ/ΒΑΑ και ΑΠ του ΠΕΠ Αττικής 2014-20 έως 31/05/2019 </a:t>
            </a:r>
            <a:endParaRPr lang="el-GR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Πλαίσιο κειμένου 16"/>
          <p:cNvSpPr txBox="1"/>
          <p:nvPr/>
        </p:nvSpPr>
        <p:spPr>
          <a:xfrm>
            <a:off x="5755771" y="3441022"/>
            <a:ext cx="3322777" cy="27161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Τεχνική Βοήθεια 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505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4179" y="16020"/>
            <a:ext cx="8856984" cy="34605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el-GR" sz="1700" b="1" dirty="0" smtClean="0">
                <a:solidFill>
                  <a:schemeClr val="bg1"/>
                </a:solidFill>
              </a:rPr>
              <a:t>Πορεία υλοποίησης ανά δράση έως 31/05/2019</a:t>
            </a:r>
            <a:endParaRPr lang="el-GR" sz="17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021801"/>
              </p:ext>
            </p:extLst>
          </p:nvPr>
        </p:nvGraphicFramePr>
        <p:xfrm>
          <a:off x="107504" y="404664"/>
          <a:ext cx="8892481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3312368"/>
                <a:gridCol w="1195543"/>
                <a:gridCol w="1108713"/>
                <a:gridCol w="17636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ΑΠ</a:t>
                      </a:r>
                      <a:r>
                        <a:rPr lang="el-GR" sz="1200" baseline="0" dirty="0" smtClean="0"/>
                        <a:t>/ ΕΠ ΠΕΠ Αττικής 2014 </a:t>
                      </a:r>
                      <a:r>
                        <a:rPr lang="el-GR" sz="1200" baseline="0" smtClean="0"/>
                        <a:t>–20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Δράση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Δημόσια</a:t>
                      </a:r>
                      <a:r>
                        <a:rPr lang="el-GR" sz="1200" baseline="0" dirty="0" smtClean="0"/>
                        <a:t> Δαπάνη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Εξειδίκευση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Προσκλήσεις </a:t>
                      </a:r>
                      <a:endParaRPr lang="el-GR" sz="1200" dirty="0"/>
                    </a:p>
                  </a:txBody>
                  <a:tcPr anchor="ctr"/>
                </a:tc>
              </a:tr>
              <a:tr h="12914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Άξονας Στρατηγικής 2 «Ενίσχυση πολιτιστικής ταυτότητας και ανάδειξη – προστασία αστικού περιβάλλοντος»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l-GR" sz="12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 / 6a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ΔΡΑΣΗ 6.1.ΣυΔΝΑ : Πρόληψη - αξιοποίηση αποβλήτων τροφών στον τομέα της εστίασης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677.000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25</a:t>
                      </a:r>
                      <a:r>
                        <a:rPr lang="el-GR" sz="1200" baseline="30000" dirty="0" smtClean="0"/>
                        <a:t>η</a:t>
                      </a:r>
                      <a:r>
                        <a:rPr lang="el-GR" sz="1200" dirty="0" smtClean="0"/>
                        <a:t> Γραπτή Διαδικασία </a:t>
                      </a:r>
                    </a:p>
                    <a:p>
                      <a:pPr algn="ctr"/>
                      <a:r>
                        <a:rPr lang="el-GR" sz="1200" dirty="0" smtClean="0"/>
                        <a:t>31-08-2018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6 / 6c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ΔΡΑΣΗ 6.3.ΣυΔΝΑ :</a:t>
                      </a:r>
                      <a:r>
                        <a:rPr lang="el-GR" sz="1200" baseline="0" dirty="0" smtClean="0"/>
                        <a:t> </a:t>
                      </a:r>
                      <a:r>
                        <a:rPr lang="el-GR" sz="1200" dirty="0" smtClean="0"/>
                        <a:t>Πολιτιστικές εκδηλώσεις και δράσεις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25</a:t>
                      </a:r>
                      <a:r>
                        <a:rPr lang="el-GR" sz="1200" baseline="30000" dirty="0" smtClean="0"/>
                        <a:t>η</a:t>
                      </a:r>
                      <a:r>
                        <a:rPr lang="el-GR" sz="1200" dirty="0" smtClean="0"/>
                        <a:t> Γραπτή Διαδικασία </a:t>
                      </a:r>
                    </a:p>
                    <a:p>
                      <a:pPr algn="ctr"/>
                      <a:r>
                        <a:rPr lang="el-GR" sz="1200" dirty="0" smtClean="0"/>
                        <a:t>31-08-2018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l-GR" sz="12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 / 9a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ΔΡΑΣΗ 9.a.ΣυΔΝΑ.1</a:t>
                      </a:r>
                      <a:r>
                        <a:rPr lang="el-GR" sz="1200" baseline="0" dirty="0" smtClean="0"/>
                        <a:t> : </a:t>
                      </a:r>
                      <a:r>
                        <a:rPr lang="el-GR" sz="1200" dirty="0" smtClean="0"/>
                        <a:t>Υποδομή για παιδιά και νέους με νοητική στέρηση και αυτισμό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500.000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28</a:t>
                      </a:r>
                      <a:r>
                        <a:rPr lang="el-GR" sz="1200" baseline="30000" dirty="0" smtClean="0"/>
                        <a:t>η</a:t>
                      </a:r>
                      <a:r>
                        <a:rPr lang="el-GR" sz="1200" dirty="0" smtClean="0"/>
                        <a:t> Γραπτή Διαδικασία </a:t>
                      </a:r>
                    </a:p>
                    <a:p>
                      <a:pPr algn="ctr"/>
                      <a:r>
                        <a:rPr lang="el-GR" sz="1200" dirty="0" smtClean="0"/>
                        <a:t>18/03/2019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22/04/2019</a:t>
                      </a:r>
                      <a:endParaRPr lang="el-GR" sz="1200" dirty="0"/>
                    </a:p>
                  </a:txBody>
                  <a:tcPr anchor="ctr"/>
                </a:tc>
              </a:tr>
              <a:tr h="145752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Άξονας Στρατηγικής 3 «Προώθηση επιχειρηματικότητας και απασχόλησης»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l-GR" sz="125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 / 8iii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ΔΡΑΣΗ 8.3.ΣυΔΝΑ.1</a:t>
                      </a:r>
                      <a:r>
                        <a:rPr lang="el-GR" sz="1200" baseline="0" dirty="0" smtClean="0"/>
                        <a:t> : </a:t>
                      </a:r>
                      <a:r>
                        <a:rPr lang="el-GR" sz="1200" dirty="0" smtClean="0"/>
                        <a:t>Φυτώρια νέων ιδεών - σχολεία Επιχειρηματικότητας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1.630.000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28</a:t>
                      </a:r>
                      <a:r>
                        <a:rPr lang="el-GR" sz="1200" baseline="30000" dirty="0" smtClean="0"/>
                        <a:t>η</a:t>
                      </a:r>
                      <a:r>
                        <a:rPr lang="el-GR" sz="1200" dirty="0" smtClean="0"/>
                        <a:t> Γραπτή Διαδικασία </a:t>
                      </a:r>
                    </a:p>
                    <a:p>
                      <a:pPr algn="ctr"/>
                      <a:r>
                        <a:rPr lang="el-GR" sz="1200" dirty="0" smtClean="0"/>
                        <a:t>18/03/2019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20/05/2019</a:t>
                      </a:r>
                      <a:endParaRPr lang="el-G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 / 9i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ΔΡΑΣΗ 9.1.ΣυΔΝΑ</a:t>
                      </a:r>
                      <a:r>
                        <a:rPr lang="el-GR" sz="1200" baseline="0" dirty="0" smtClean="0"/>
                        <a:t> : </a:t>
                      </a:r>
                      <a:r>
                        <a:rPr lang="el-GR" sz="1200" dirty="0" smtClean="0"/>
                        <a:t>Δράσεις για την βελτίωση της </a:t>
                      </a:r>
                      <a:r>
                        <a:rPr lang="el-GR" sz="1200" dirty="0" err="1" smtClean="0"/>
                        <a:t>απασχολησιμότητας</a:t>
                      </a:r>
                      <a:endParaRPr lang="el-G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3.820.000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27</a:t>
                      </a:r>
                      <a:r>
                        <a:rPr lang="el-GR" sz="1200" baseline="30000" dirty="0" smtClean="0"/>
                        <a:t>η</a:t>
                      </a:r>
                      <a:r>
                        <a:rPr lang="el-GR" sz="1200" dirty="0" smtClean="0"/>
                        <a:t> Γραπτή Διαδικασία </a:t>
                      </a:r>
                    </a:p>
                    <a:p>
                      <a:pPr algn="ctr"/>
                      <a:r>
                        <a:rPr lang="el-GR" sz="1200" dirty="0" smtClean="0"/>
                        <a:t>20/12/2018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20/05/2019</a:t>
                      </a:r>
                      <a:endParaRPr lang="el-G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 / 9iii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ΔΡΑΣΗ 9.3.ΣυΔΝΑ</a:t>
                      </a:r>
                      <a:r>
                        <a:rPr lang="el-GR" sz="1200" baseline="0" dirty="0" smtClean="0"/>
                        <a:t> : </a:t>
                      </a:r>
                      <a:r>
                        <a:rPr lang="el-GR" sz="1200" dirty="0" smtClean="0"/>
                        <a:t>Βελτίωση ικανοτήτων και διαβίωσης των </a:t>
                      </a:r>
                      <a:r>
                        <a:rPr lang="el-GR" sz="1200" dirty="0" err="1" smtClean="0"/>
                        <a:t>ΑμεΑ</a:t>
                      </a:r>
                      <a:endParaRPr lang="el-G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600.000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27η Γραπτή Διαδικασία </a:t>
                      </a:r>
                    </a:p>
                    <a:p>
                      <a:pPr algn="ctr"/>
                      <a:r>
                        <a:rPr lang="el-GR" sz="1200" dirty="0" smtClean="0"/>
                        <a:t>20/12/2018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 anchor="ctr"/>
                </a:tc>
              </a:tr>
              <a:tr h="162356">
                <a:tc gridSpan="5">
                  <a:txBody>
                    <a:bodyPr/>
                    <a:lstStyle/>
                    <a:p>
                      <a:pPr algn="ctr"/>
                      <a:r>
                        <a:rPr lang="el-GR" sz="1200" b="1" dirty="0" smtClean="0">
                          <a:latin typeface="+mn-lt"/>
                        </a:rPr>
                        <a:t>Τεχνική</a:t>
                      </a:r>
                      <a:r>
                        <a:rPr lang="el-GR" sz="1200" b="1" baseline="0" dirty="0" smtClean="0">
                          <a:latin typeface="+mn-lt"/>
                        </a:rPr>
                        <a:t> Βοήθεια </a:t>
                      </a:r>
                      <a:endParaRPr lang="el-GR" sz="1200" b="1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l-GR" sz="125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12 / ΤΒ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ΔΡΑΣΗ 12.1. ΣυΔΝΑ.1</a:t>
                      </a:r>
                      <a:r>
                        <a:rPr lang="el-GR" sz="1200" baseline="0" dirty="0" smtClean="0"/>
                        <a:t> : </a:t>
                      </a:r>
                      <a:r>
                        <a:rPr lang="el-GR" sz="1200" dirty="0" smtClean="0"/>
                        <a:t>Υποστήριξη της «Διεύθυνσης Ενδιάμεσου Φορέα Διαχείρισης (ΕΦΔ) του </a:t>
                      </a:r>
                      <a:r>
                        <a:rPr lang="el-GR" sz="1200" dirty="0" err="1" smtClean="0"/>
                        <a:t>Συ.Δ.Ν.Α</a:t>
                      </a:r>
                      <a:r>
                        <a:rPr lang="el-GR" sz="1200" dirty="0" smtClean="0"/>
                        <a:t>.»  - ΕΤΠΑ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132.000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25</a:t>
                      </a:r>
                      <a:r>
                        <a:rPr lang="el-GR" sz="1200" baseline="30000" dirty="0" smtClean="0"/>
                        <a:t>η</a:t>
                      </a:r>
                      <a:r>
                        <a:rPr lang="el-GR" sz="1200" dirty="0" smtClean="0"/>
                        <a:t> Γραπτή Διαδικασία </a:t>
                      </a:r>
                    </a:p>
                    <a:p>
                      <a:pPr algn="ctr"/>
                      <a:r>
                        <a:rPr lang="el-GR" sz="1200" dirty="0" smtClean="0"/>
                        <a:t>31-08-2018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03/04/2019</a:t>
                      </a:r>
                    </a:p>
                    <a:p>
                      <a:pPr algn="ctr"/>
                      <a:r>
                        <a:rPr lang="el-GR" sz="1200" dirty="0" smtClean="0"/>
                        <a:t>Ορθή Επανάληψη</a:t>
                      </a:r>
                      <a:r>
                        <a:rPr lang="el-GR" sz="1200" baseline="0" dirty="0" smtClean="0"/>
                        <a:t> 05/04/2019 </a:t>
                      </a:r>
                      <a:endParaRPr lang="el-G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13 / ΤΒ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ΔΡΑΣΗ 13.1. ΣυΔΝΑ.1: Υποστήριξη της «Διεύθυνσης Ενδιάμεσου Φορέα Διαχείρισης (ΕΦΔ) του </a:t>
                      </a:r>
                      <a:r>
                        <a:rPr lang="el-GR" sz="1200" dirty="0" err="1" smtClean="0"/>
                        <a:t>Συ.Δ.Ν.Α</a:t>
                      </a:r>
                      <a:r>
                        <a:rPr lang="el-GR" sz="1200" dirty="0" smtClean="0"/>
                        <a:t>.»  - ΕΚΤ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44.200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25</a:t>
                      </a:r>
                      <a:r>
                        <a:rPr lang="el-GR" sz="1200" baseline="30000" dirty="0" smtClean="0"/>
                        <a:t>η</a:t>
                      </a:r>
                      <a:r>
                        <a:rPr lang="el-GR" sz="1200" dirty="0" smtClean="0"/>
                        <a:t> Γραπτή Διαδικασία </a:t>
                      </a:r>
                    </a:p>
                    <a:p>
                      <a:pPr algn="ctr"/>
                      <a:r>
                        <a:rPr lang="el-GR" sz="1200" dirty="0" smtClean="0"/>
                        <a:t>31-08-2018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03/04/2019</a:t>
                      </a:r>
                    </a:p>
                    <a:p>
                      <a:pPr algn="ctr"/>
                      <a:r>
                        <a:rPr lang="el-GR" sz="1200" dirty="0" smtClean="0"/>
                        <a:t>Ορθή Επανάληψη</a:t>
                      </a:r>
                      <a:r>
                        <a:rPr lang="el-GR" sz="1200" baseline="0" dirty="0" smtClean="0"/>
                        <a:t> 05/04/2019 </a:t>
                      </a:r>
                      <a:endParaRPr lang="el-GR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8" name="Ομάδα 7"/>
          <p:cNvGrpSpPr>
            <a:grpSpLocks noChangeAspect="1"/>
          </p:cNvGrpSpPr>
          <p:nvPr/>
        </p:nvGrpSpPr>
        <p:grpSpPr>
          <a:xfrm>
            <a:off x="0" y="-14751"/>
            <a:ext cx="3851920" cy="464333"/>
            <a:chOff x="-32186" y="-11100"/>
            <a:chExt cx="4085613" cy="515925"/>
          </a:xfrm>
        </p:grpSpPr>
        <p:pic>
          <p:nvPicPr>
            <p:cNvPr id="9" name="Εικόνα 8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Εικόνα 9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Ορθογώνιο 10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schemeClr val="bg1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x-none" sz="900" b="1" smtClean="0">
                  <a:solidFill>
                    <a:schemeClr val="bg1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schemeClr val="bg1"/>
                  </a:solidFill>
                </a:rPr>
                <a:t> </a:t>
              </a:r>
              <a:r>
                <a:rPr lang="x-none" sz="900" b="1" smtClean="0">
                  <a:solidFill>
                    <a:schemeClr val="bg1"/>
                  </a:solidFill>
                </a:rPr>
                <a:t>και της Ευρωπαϊκής Ένωσης</a:t>
              </a:r>
              <a:endParaRPr lang="el-GR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940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" r="1804"/>
          <a:stretch/>
        </p:blipFill>
        <p:spPr bwMode="auto">
          <a:xfrm>
            <a:off x="-26987" y="368379"/>
            <a:ext cx="4621026" cy="252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267CE-EF21-4591-9463-73AF53EFB37D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9" name="Πλαίσιο κειμένου 12"/>
          <p:cNvSpPr txBox="1"/>
          <p:nvPr/>
        </p:nvSpPr>
        <p:spPr>
          <a:xfrm>
            <a:off x="1347782" y="182911"/>
            <a:ext cx="3456384" cy="344454"/>
          </a:xfrm>
          <a:prstGeom prst="roundRect">
            <a:avLst/>
          </a:prstGeom>
          <a:solidFill>
            <a:srgbClr val="C0504D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ΑΣ1 «Αναζωογόνηση και εξειδίκευση της οικονομικής λειτουργίας</a:t>
            </a: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»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grpSp>
        <p:nvGrpSpPr>
          <p:cNvPr id="25" name="Ομάδα 24"/>
          <p:cNvGrpSpPr>
            <a:grpSpLocks noChangeAspect="1"/>
          </p:cNvGrpSpPr>
          <p:nvPr/>
        </p:nvGrpSpPr>
        <p:grpSpPr>
          <a:xfrm>
            <a:off x="5364088" y="44624"/>
            <a:ext cx="3677052" cy="464333"/>
            <a:chOff x="-32186" y="-11100"/>
            <a:chExt cx="4085613" cy="515925"/>
          </a:xfrm>
        </p:grpSpPr>
        <p:pic>
          <p:nvPicPr>
            <p:cNvPr id="26" name="Εικόνα 2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Εικόνα 2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Ορθογώνιο 27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prstClr val="white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x-none" sz="900" b="1" smtClean="0">
                  <a:solidFill>
                    <a:prstClr val="white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prstClr val="white"/>
                  </a:solidFill>
                </a:rPr>
                <a:t> </a:t>
              </a:r>
              <a:r>
                <a:rPr lang="x-none" sz="900" b="1" smtClean="0">
                  <a:solidFill>
                    <a:prstClr val="white"/>
                  </a:solidFill>
                </a:rPr>
                <a:t>και της Ευρωπαϊκής Ένωσης</a:t>
              </a:r>
              <a:endParaRPr lang="el-GR" sz="900" dirty="0">
                <a:solidFill>
                  <a:prstClr val="white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-8940" y="6444044"/>
            <a:ext cx="908748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Πρόβλεψη </a:t>
            </a:r>
            <a:r>
              <a:rPr lang="el-GR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ανά ΑΣ ΟΧΕ/ΒΑΑ και ΑΠ του ΠΕΠ Αττικής 2014-20 έως </a:t>
            </a:r>
            <a:r>
              <a:rPr lang="el-GR" b="1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31/12/2019</a:t>
            </a:r>
            <a:endParaRPr lang="el-GR" b="1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" r="1793"/>
          <a:stretch/>
        </p:blipFill>
        <p:spPr bwMode="auto">
          <a:xfrm>
            <a:off x="4568050" y="3917642"/>
            <a:ext cx="4591050" cy="252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Πλαίσιο κειμένου 16"/>
          <p:cNvSpPr txBox="1"/>
          <p:nvPr/>
        </p:nvSpPr>
        <p:spPr>
          <a:xfrm>
            <a:off x="5755771" y="3747849"/>
            <a:ext cx="3322777" cy="27161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Τεχνική Βοήθεια 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" r="1596"/>
          <a:stretch/>
        </p:blipFill>
        <p:spPr bwMode="auto">
          <a:xfrm>
            <a:off x="4533900" y="946820"/>
            <a:ext cx="4610100" cy="252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Πλαίσιο κειμένου 16"/>
          <p:cNvSpPr txBox="1"/>
          <p:nvPr/>
        </p:nvSpPr>
        <p:spPr>
          <a:xfrm>
            <a:off x="5755771" y="599335"/>
            <a:ext cx="3373743" cy="373105"/>
          </a:xfrm>
          <a:prstGeom prst="roundRect">
            <a:avLst/>
          </a:prstGeom>
          <a:solidFill>
            <a:srgbClr val="9BBB59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ΑΣ2 «Ενίσχυση πολιτιστικής ταυτότητας και ανάδειξη – προστασία περιβάλλοντος»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" r="1596"/>
          <a:stretch/>
        </p:blipFill>
        <p:spPr bwMode="auto">
          <a:xfrm>
            <a:off x="5755" y="3573016"/>
            <a:ext cx="4610099" cy="252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Πλαίσιο κειμένου 17"/>
          <p:cNvSpPr txBox="1"/>
          <p:nvPr/>
        </p:nvSpPr>
        <p:spPr>
          <a:xfrm>
            <a:off x="1043608" y="3313049"/>
            <a:ext cx="3419188" cy="403983"/>
          </a:xfrm>
          <a:prstGeom prst="roundRect">
            <a:avLst/>
          </a:prstGeom>
          <a:solidFill>
            <a:srgbClr val="F79646"/>
          </a:solidFill>
          <a:ln w="12700">
            <a:solidFill>
              <a:sysClr val="window" lastClr="FFFFFF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l-GR" sz="1100" b="1" u="sng" kern="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ΑΣ3 «Προώθηση επιχειρηματικότητας και απασχόλησης</a:t>
            </a:r>
            <a:r>
              <a:rPr lang="el-GR" sz="1100" b="1" u="sng" kern="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»</a:t>
            </a:r>
            <a:endParaRPr lang="el-GR" sz="1100" b="1" u="sng" kern="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172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83002"/>
              </p:ext>
            </p:extLst>
          </p:nvPr>
        </p:nvGraphicFramePr>
        <p:xfrm>
          <a:off x="107504" y="476672"/>
          <a:ext cx="8964489" cy="497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127"/>
                <a:gridCol w="2000341"/>
                <a:gridCol w="1037214"/>
                <a:gridCol w="1111300"/>
                <a:gridCol w="1185387"/>
                <a:gridCol w="814954"/>
                <a:gridCol w="982478"/>
                <a:gridCol w="869688"/>
              </a:tblGrid>
              <a:tr h="3127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>
                          <a:latin typeface="+mn-lt"/>
                        </a:rPr>
                        <a:t>ΑΠ</a:t>
                      </a:r>
                      <a:r>
                        <a:rPr lang="el-GR" sz="1250" baseline="0" dirty="0" smtClean="0">
                          <a:latin typeface="+mn-lt"/>
                        </a:rPr>
                        <a:t>/ ΕΠ ΠΕΠ Αττικής 2014 – 2020</a:t>
                      </a:r>
                      <a:endParaRPr lang="el-GR" sz="1250" dirty="0" smtClean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Δράση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Δημόσια Δαπάνη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Εξειδίκευση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Προσκλήσεις 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Εντάξεις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Νομικές Δεσμεύσεις</a:t>
                      </a:r>
                      <a:r>
                        <a:rPr lang="el-GR" sz="125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Πληρωμές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</a:tr>
              <a:tr h="31277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Άξονας Στρατηγικής 1 «Αναζωογόνηση και εξειδίκευση της οικονομικής λειτουργίας»</a:t>
                      </a:r>
                      <a:endParaRPr lang="el-GR" sz="125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312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1 / 1b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Συμπράξεις Πανεπιστημίων - Επιχειρήσεων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795.000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58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 / 2b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Υπηρεσίες και εφαρμογές ΤΠΕ για ΜΜΕ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381.000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312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 / 2c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Ανάπτυξη συστήματος παρακολούθησης περιβαλλοντικών παραμέτρων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245.000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38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 / 2c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Έξυπνες εφαρμογές ηλεκτρονικού πολιτισμού, ηλεκτρονικού τουρισμού και ενίσχυσης βιώσιμης κινητικότητας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245.000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58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/ 3a</a:t>
                      </a:r>
                      <a:r>
                        <a:rPr lang="el-GR" sz="12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3c, 3d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Κέντρο</a:t>
                      </a:r>
                      <a:r>
                        <a:rPr lang="el-GR" sz="125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Στήριξης Επιχειρηματικότητας </a:t>
                      </a:r>
                      <a:endParaRPr lang="el-GR" sz="12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5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4.400.000</a:t>
                      </a:r>
                      <a:endParaRPr lang="el-GR" sz="125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solidFill>
                            <a:schemeClr val="tx1"/>
                          </a:solidFill>
                          <a:latin typeface="+mn-lt"/>
                        </a:rPr>
                        <a:t>Χ</a:t>
                      </a:r>
                      <a:endParaRPr lang="el-GR" sz="12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58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3 / 3a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Φυτώρια επιχειρήσεων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2.100.000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235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3 / 3c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Νέα προϊόντα και υπηρεσίες προς τις ΜΜΕ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50" dirty="0" smtClean="0">
                          <a:effectLst/>
                          <a:latin typeface="+mn-lt"/>
                        </a:rPr>
                        <a:t>2.180.000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</a:tbl>
          </a:graphicData>
        </a:graphic>
      </p:graphicFrame>
      <p:sp>
        <p:nvSpPr>
          <p:cNvPr id="3" name="Τίτλος 1"/>
          <p:cNvSpPr txBox="1">
            <a:spLocks/>
          </p:cNvSpPr>
          <p:nvPr/>
        </p:nvSpPr>
        <p:spPr>
          <a:xfrm>
            <a:off x="212279" y="16020"/>
            <a:ext cx="8928992" cy="346050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l-GR" sz="1800" b="1" dirty="0" smtClean="0">
                <a:solidFill>
                  <a:schemeClr val="bg1"/>
                </a:solidFill>
              </a:rPr>
              <a:t>Πρόβλεψη ανά </a:t>
            </a:r>
            <a:r>
              <a:rPr lang="el-GR" sz="1800" b="1" dirty="0">
                <a:solidFill>
                  <a:schemeClr val="bg1"/>
                </a:solidFill>
              </a:rPr>
              <a:t>δράση έως 31/12/2019</a:t>
            </a:r>
          </a:p>
        </p:txBody>
      </p:sp>
      <p:grpSp>
        <p:nvGrpSpPr>
          <p:cNvPr id="4" name="Ομάδα 3"/>
          <p:cNvGrpSpPr>
            <a:grpSpLocks noChangeAspect="1"/>
          </p:cNvGrpSpPr>
          <p:nvPr/>
        </p:nvGrpSpPr>
        <p:grpSpPr>
          <a:xfrm>
            <a:off x="0" y="-14751"/>
            <a:ext cx="3851920" cy="464333"/>
            <a:chOff x="-32186" y="-11100"/>
            <a:chExt cx="4085613" cy="515925"/>
          </a:xfrm>
        </p:grpSpPr>
        <p:pic>
          <p:nvPicPr>
            <p:cNvPr id="5" name="Εικόνα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Εικόνα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Ορθογώνιο 6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schemeClr val="bg1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x-none" sz="900" b="1" smtClean="0">
                  <a:solidFill>
                    <a:schemeClr val="bg1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schemeClr val="bg1"/>
                  </a:solidFill>
                </a:rPr>
                <a:t> </a:t>
              </a:r>
              <a:r>
                <a:rPr lang="x-none" sz="900" b="1" smtClean="0">
                  <a:solidFill>
                    <a:schemeClr val="bg1"/>
                  </a:solidFill>
                </a:rPr>
                <a:t>και της Ευρωπαϊκής Ένωσης</a:t>
              </a:r>
              <a:endParaRPr lang="el-GR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839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569233"/>
              </p:ext>
            </p:extLst>
          </p:nvPr>
        </p:nvGraphicFramePr>
        <p:xfrm>
          <a:off x="107504" y="390947"/>
          <a:ext cx="8964489" cy="591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127"/>
                <a:gridCol w="2133217"/>
                <a:gridCol w="904338"/>
                <a:gridCol w="1111300"/>
                <a:gridCol w="1185387"/>
                <a:gridCol w="814954"/>
                <a:gridCol w="982478"/>
                <a:gridCol w="869688"/>
              </a:tblGrid>
              <a:tr h="3127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>
                          <a:latin typeface="+mn-lt"/>
                        </a:rPr>
                        <a:t>ΑΠ</a:t>
                      </a:r>
                      <a:r>
                        <a:rPr lang="el-GR" sz="1250" baseline="0" dirty="0" smtClean="0">
                          <a:latin typeface="+mn-lt"/>
                        </a:rPr>
                        <a:t>/ ΕΠ ΠΕΠ Αττικής 2014 – 2020</a:t>
                      </a:r>
                      <a:endParaRPr lang="el-GR" sz="1250" dirty="0" smtClean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Δράση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Δημόσια Δαπάνη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Εξειδίκευση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Προσκλήσεις 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Εντάξεις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Νομικές Δεσμεύσεις</a:t>
                      </a:r>
                      <a:r>
                        <a:rPr lang="el-GR" sz="125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Πληρωμές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</a:tr>
              <a:tr h="235862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Άξονας Στρατηγικής 2 «Ενίσχυση πολιτιστικής ταυτότητας και ανάδειξη – προστασία αστικού περιβάλλοντος»</a:t>
                      </a:r>
                      <a:endParaRPr lang="el-GR" sz="1250" b="1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235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4 / 4c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Βιοκλιματικές αναβαθμίσεις σε επιλεγμένα δημοτικά κτίρια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3.500.000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58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4 / 4c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Πρόγραμμα Βιοκλιματικής Πρόσοψης 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2.400.000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235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5 / 5a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Μονοπάτια και διαμορφώσεις κατά μήκος ρεμάτων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700.000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343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5 / 5a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Έργα διευθέτησης </a:t>
                      </a:r>
                      <a:r>
                        <a:rPr lang="el-GR" sz="1250" dirty="0" err="1">
                          <a:effectLst/>
                          <a:latin typeface="+mn-lt"/>
                        </a:rPr>
                        <a:t>ομβρίων</a:t>
                      </a:r>
                      <a:r>
                        <a:rPr lang="el-GR" sz="1250" dirty="0">
                          <a:effectLst/>
                          <a:latin typeface="+mn-lt"/>
                        </a:rPr>
                        <a:t>  και αξιοποίησης επιφανειακών υδάτων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2.000.000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302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6 / 6a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/>
                        <a:t>ΔΡΑΣΗ 6.1.ΣυΔΝΑ : Πρόληψη - αξιοποίηση αποβλήτων τροφών στον τομέα της εστίασης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677.000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25η Γραπτή Διαδικασία 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31-08-2018</a:t>
                      </a:r>
                      <a:endParaRPr lang="en-US" sz="125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250" dirty="0" smtClean="0">
                          <a:solidFill>
                            <a:schemeClr val="tx1"/>
                          </a:solidFill>
                          <a:latin typeface="+mn-lt"/>
                        </a:rPr>
                        <a:t>X</a:t>
                      </a:r>
                      <a:endParaRPr lang="el-GR" sz="125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237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6 / 6c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/>
                        <a:t>ΔΡΑΣΗ 6.3.ΣυΔΝΑ :</a:t>
                      </a:r>
                      <a:r>
                        <a:rPr lang="el-GR" sz="1250" baseline="0" dirty="0" smtClean="0"/>
                        <a:t> </a:t>
                      </a:r>
                      <a:r>
                        <a:rPr lang="el-GR" sz="1250" dirty="0" smtClean="0"/>
                        <a:t>Πολιτιστικές εκδηλώσεις και δράσεις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2.600.000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25</a:t>
                      </a:r>
                      <a:r>
                        <a:rPr lang="el-GR" sz="1250" baseline="30000" dirty="0" smtClean="0">
                          <a:latin typeface="+mn-lt"/>
                        </a:rPr>
                        <a:t>η</a:t>
                      </a:r>
                      <a:r>
                        <a:rPr lang="el-GR" sz="1250" dirty="0" smtClean="0">
                          <a:latin typeface="+mn-lt"/>
                        </a:rPr>
                        <a:t> Γραπτή Διαδικασία 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31-08-2018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235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6 / 6e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Πράσινες πολιτιστικές διαδρομές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3.500.000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61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10 /9a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/>
                        <a:t>ΔΡΑΣΗ 9.a.ΣυΔΝΑ.1</a:t>
                      </a:r>
                      <a:r>
                        <a:rPr lang="el-GR" sz="1250" baseline="0" dirty="0" smtClean="0"/>
                        <a:t> : </a:t>
                      </a:r>
                      <a:r>
                        <a:rPr lang="el-GR" sz="1250" dirty="0" smtClean="0"/>
                        <a:t>Υποδομή για παιδιά και νέους με νοητική στέρηση και αυτισμό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500.000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28</a:t>
                      </a:r>
                      <a:r>
                        <a:rPr lang="el-GR" sz="1250" baseline="30000" dirty="0" smtClean="0">
                          <a:latin typeface="+mn-lt"/>
                        </a:rPr>
                        <a:t>η</a:t>
                      </a:r>
                      <a:r>
                        <a:rPr lang="el-GR" sz="1250" dirty="0" smtClean="0">
                          <a:latin typeface="+mn-lt"/>
                        </a:rPr>
                        <a:t> Γραπτή Διαδικασία 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18/03/2019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>
                          <a:latin typeface="+mn-lt"/>
                        </a:rPr>
                        <a:t>22/04/2019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58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11 / 10a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>
                          <a:effectLst/>
                          <a:latin typeface="+mn-lt"/>
                        </a:rPr>
                        <a:t>Δια βίου Μάθηση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980.000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</a:tbl>
          </a:graphicData>
        </a:graphic>
      </p:graphicFrame>
      <p:sp>
        <p:nvSpPr>
          <p:cNvPr id="8" name="Τίτλος 1"/>
          <p:cNvSpPr txBox="1">
            <a:spLocks/>
          </p:cNvSpPr>
          <p:nvPr/>
        </p:nvSpPr>
        <p:spPr>
          <a:xfrm>
            <a:off x="212279" y="16020"/>
            <a:ext cx="8928992" cy="346050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l-GR" sz="1800" b="1" dirty="0" smtClean="0">
                <a:solidFill>
                  <a:schemeClr val="bg1"/>
                </a:solidFill>
              </a:rPr>
              <a:t>Πρόβλεψη ανά </a:t>
            </a:r>
            <a:r>
              <a:rPr lang="el-GR" sz="1800" b="1" dirty="0">
                <a:solidFill>
                  <a:schemeClr val="bg1"/>
                </a:solidFill>
              </a:rPr>
              <a:t>δράση έως 31/12/2019</a:t>
            </a:r>
          </a:p>
        </p:txBody>
      </p:sp>
      <p:grpSp>
        <p:nvGrpSpPr>
          <p:cNvPr id="9" name="Ομάδα 8"/>
          <p:cNvGrpSpPr>
            <a:grpSpLocks noChangeAspect="1"/>
          </p:cNvGrpSpPr>
          <p:nvPr/>
        </p:nvGrpSpPr>
        <p:grpSpPr>
          <a:xfrm>
            <a:off x="0" y="-14751"/>
            <a:ext cx="3851920" cy="464333"/>
            <a:chOff x="-32186" y="-11100"/>
            <a:chExt cx="4085613" cy="515925"/>
          </a:xfrm>
        </p:grpSpPr>
        <p:pic>
          <p:nvPicPr>
            <p:cNvPr id="10" name="Εικόνα 9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Εικόνα 10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Ορθογώνιο 11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schemeClr val="bg1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x-none" sz="900" b="1" smtClean="0">
                  <a:solidFill>
                    <a:schemeClr val="bg1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schemeClr val="bg1"/>
                  </a:solidFill>
                </a:rPr>
                <a:t> </a:t>
              </a:r>
              <a:r>
                <a:rPr lang="x-none" sz="900" b="1" smtClean="0">
                  <a:solidFill>
                    <a:schemeClr val="bg1"/>
                  </a:solidFill>
                </a:rPr>
                <a:t>και της Ευρωπαϊκής Ένωσης</a:t>
              </a:r>
              <a:endParaRPr lang="el-GR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817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637226"/>
              </p:ext>
            </p:extLst>
          </p:nvPr>
        </p:nvGraphicFramePr>
        <p:xfrm>
          <a:off x="107504" y="476672"/>
          <a:ext cx="8964489" cy="6203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127"/>
                <a:gridCol w="2000341"/>
                <a:gridCol w="1037214"/>
                <a:gridCol w="1111300"/>
                <a:gridCol w="1185387"/>
                <a:gridCol w="814954"/>
                <a:gridCol w="982478"/>
                <a:gridCol w="869688"/>
              </a:tblGrid>
              <a:tr h="3127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>
                          <a:latin typeface="+mn-lt"/>
                        </a:rPr>
                        <a:t>ΑΠ</a:t>
                      </a:r>
                      <a:r>
                        <a:rPr lang="el-GR" sz="1250" baseline="0" dirty="0" smtClean="0">
                          <a:latin typeface="+mn-lt"/>
                        </a:rPr>
                        <a:t>/ ΕΠ ΠΕΠ Αττικής 2014 – 2020,</a:t>
                      </a:r>
                      <a:endParaRPr lang="el-GR" sz="1250" dirty="0" smtClean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Δράση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Δημόσια Δαπάνη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Εξειδίκευση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Προσκλήσεις 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Εντάξεις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Νομικές Δεσμεύσεις</a:t>
                      </a:r>
                      <a:r>
                        <a:rPr lang="el-GR" sz="125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Πληρωμές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</a:tr>
              <a:tr h="176726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Άξονας Στρατηγικής 3 «Προώθηση επιχειρηματικότητας και απασχόλησης»</a:t>
                      </a:r>
                      <a:endParaRPr lang="el-GR" sz="1250" b="1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 smtClean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300" dirty="0" smtClean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76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8/ 8iii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/>
                        <a:t>ΔΡΑΣΗ 8.3.ΣυΔΝΑ.1</a:t>
                      </a:r>
                      <a:r>
                        <a:rPr lang="el-GR" sz="1250" baseline="0" dirty="0" smtClean="0"/>
                        <a:t> : </a:t>
                      </a:r>
                      <a:r>
                        <a:rPr lang="el-GR" sz="1250" dirty="0" smtClean="0"/>
                        <a:t>Φυτώρια νέων ιδεών - σχολεία Επιχειρηματικότητας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1.630.000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28</a:t>
                      </a:r>
                      <a:r>
                        <a:rPr lang="el-GR" sz="1250" baseline="30000" dirty="0" smtClean="0">
                          <a:latin typeface="+mn-lt"/>
                        </a:rPr>
                        <a:t>η</a:t>
                      </a:r>
                      <a:r>
                        <a:rPr lang="el-GR" sz="1250" dirty="0" smtClean="0">
                          <a:latin typeface="+mn-lt"/>
                        </a:rPr>
                        <a:t> Γραπτή Διαδικασία 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18/03/2019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>
                          <a:latin typeface="+mn-lt"/>
                        </a:rPr>
                        <a:t>20/05/2019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241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8 / 8v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>
                          <a:effectLst/>
                          <a:latin typeface="+mn-lt"/>
                        </a:rPr>
                        <a:t>Ολοκληρωμένα σχέδια αναδιάρθρωσης ΜΜΕ</a:t>
                      </a:r>
                      <a:endParaRPr lang="el-GR" sz="12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1.187.000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285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baseline="0" dirty="0" smtClean="0">
                          <a:effectLst/>
                          <a:latin typeface="+mn-lt"/>
                        </a:rPr>
                        <a:t>9 / 9i</a:t>
                      </a:r>
                      <a:endParaRPr lang="el-GR" sz="1250" baseline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/>
                        <a:t>ΔΡΑΣΗ 9.1.ΣυΔΝΑ</a:t>
                      </a:r>
                      <a:r>
                        <a:rPr lang="el-GR" sz="1250" baseline="0" dirty="0" smtClean="0"/>
                        <a:t> : </a:t>
                      </a:r>
                      <a:r>
                        <a:rPr lang="el-GR" sz="1250" dirty="0" smtClean="0"/>
                        <a:t>Δράσεις για την βελτίωση της </a:t>
                      </a:r>
                      <a:r>
                        <a:rPr lang="el-GR" sz="1250" dirty="0" err="1" smtClean="0"/>
                        <a:t>απασχολησιμότητας</a:t>
                      </a:r>
                      <a:endParaRPr lang="el-GR" sz="1250" dirty="0" smtClean="0"/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3.820.000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27</a:t>
                      </a:r>
                      <a:r>
                        <a:rPr lang="el-GR" sz="1250" baseline="30000" dirty="0" smtClean="0">
                          <a:latin typeface="+mn-lt"/>
                        </a:rPr>
                        <a:t>η</a:t>
                      </a:r>
                      <a:r>
                        <a:rPr lang="el-GR" sz="1250" dirty="0" smtClean="0">
                          <a:latin typeface="+mn-lt"/>
                        </a:rPr>
                        <a:t> Γραπτή Διαδικασία 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20/12/2018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>
                          <a:latin typeface="+mn-lt"/>
                        </a:rPr>
                        <a:t>20/05/2019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78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9 / 9iii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/>
                        <a:t>ΔΡΑΣΗ 9.3.ΣυΔΝΑ</a:t>
                      </a:r>
                      <a:r>
                        <a:rPr lang="el-GR" sz="1250" baseline="0" dirty="0" smtClean="0"/>
                        <a:t> : </a:t>
                      </a:r>
                      <a:r>
                        <a:rPr lang="el-GR" sz="1250" dirty="0" smtClean="0"/>
                        <a:t>Βελτίωση ικανοτήτων και διαβίωσης των </a:t>
                      </a:r>
                      <a:r>
                        <a:rPr lang="el-GR" sz="1250" dirty="0" err="1" smtClean="0"/>
                        <a:t>ΑμεΑ</a:t>
                      </a:r>
                      <a:endParaRPr lang="el-GR" sz="1250" dirty="0" smtClean="0"/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600.000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27</a:t>
                      </a:r>
                      <a:r>
                        <a:rPr lang="el-GR" sz="1250" baseline="30000" dirty="0" smtClean="0">
                          <a:latin typeface="+mn-lt"/>
                        </a:rPr>
                        <a:t>η</a:t>
                      </a:r>
                      <a:r>
                        <a:rPr lang="el-GR" sz="1250" dirty="0" smtClean="0">
                          <a:latin typeface="+mn-lt"/>
                        </a:rPr>
                        <a:t> Γραπτή Διαδικασία 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20/12/2018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150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9 / 9v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>
                          <a:effectLst/>
                          <a:latin typeface="+mn-lt"/>
                        </a:rPr>
                        <a:t>Προώθηση της κοινωνικής επιχειρηματικότητας</a:t>
                      </a:r>
                      <a:endParaRPr lang="el-GR" sz="125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</a:rPr>
                        <a:t>800.000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Χ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l-GR" sz="1250" dirty="0">
                        <a:latin typeface="+mn-lt"/>
                      </a:endParaRPr>
                    </a:p>
                  </a:txBody>
                  <a:tcPr marL="26072" marR="26072" marT="0" marB="0" anchor="ctr"/>
                </a:tc>
              </a:tr>
              <a:tr h="226430">
                <a:tc gridSpan="8">
                  <a:txBody>
                    <a:bodyPr/>
                    <a:lstStyle/>
                    <a:p>
                      <a:pPr algn="ctr"/>
                      <a:r>
                        <a:rPr lang="el-GR" sz="1250" b="1" dirty="0" smtClean="0">
                          <a:latin typeface="+mn-lt"/>
                        </a:rPr>
                        <a:t>Τεχνική</a:t>
                      </a:r>
                      <a:r>
                        <a:rPr lang="el-GR" sz="1250" b="1" baseline="0" dirty="0" smtClean="0">
                          <a:latin typeface="+mn-lt"/>
                        </a:rPr>
                        <a:t> Βοήθεια </a:t>
                      </a:r>
                      <a:endParaRPr lang="el-GR" sz="1250" b="1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 smtClean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 smtClean="0">
                        <a:latin typeface="+mn-lt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13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</a:tr>
              <a:tr h="226430"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12 / ΤΒ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/>
                        <a:t>ΔΡΑΣΗ 12.1. ΣυΔΝΑ.1</a:t>
                      </a:r>
                      <a:r>
                        <a:rPr lang="el-GR" sz="1250" baseline="0" dirty="0" smtClean="0"/>
                        <a:t> : </a:t>
                      </a:r>
                      <a:r>
                        <a:rPr lang="el-GR" sz="1250" dirty="0" smtClean="0"/>
                        <a:t>Υποστήριξη της «Διεύθυνσης Ενδιάμεσου Φορέα Διαχείρισης (ΕΦΔ) του </a:t>
                      </a:r>
                      <a:r>
                        <a:rPr lang="el-GR" sz="1250" dirty="0" err="1" smtClean="0"/>
                        <a:t>Συ.Δ.Ν.Α</a:t>
                      </a:r>
                      <a:r>
                        <a:rPr lang="el-GR" sz="1250" dirty="0" smtClean="0"/>
                        <a:t>.»  - ΕΤΠΑ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132.000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25</a:t>
                      </a:r>
                      <a:r>
                        <a:rPr lang="el-GR" sz="1250" baseline="30000" dirty="0" smtClean="0">
                          <a:latin typeface="+mn-lt"/>
                        </a:rPr>
                        <a:t>η</a:t>
                      </a:r>
                      <a:r>
                        <a:rPr lang="el-GR" sz="1250" dirty="0" smtClean="0">
                          <a:latin typeface="+mn-lt"/>
                        </a:rPr>
                        <a:t> Γραπτή Διαδικασία 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31-08-2018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03/04/2019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Ορθή Επανάληψη</a:t>
                      </a:r>
                      <a:r>
                        <a:rPr lang="el-GR" sz="1250" baseline="0" dirty="0" smtClean="0">
                          <a:latin typeface="+mn-lt"/>
                        </a:rPr>
                        <a:t> 05/04/2019 </a:t>
                      </a:r>
                      <a:endParaRPr lang="el-GR" sz="12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Χ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Χ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Χ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</a:tr>
              <a:tr h="2264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>
                          <a:latin typeface="+mn-lt"/>
                        </a:rPr>
                        <a:t>13 / ΤΒ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50" dirty="0" smtClean="0"/>
                        <a:t>ΔΡΑΣΗ 13.1. ΣυΔΝΑ.1: Υποστήριξη της «Διεύθυνσης Ενδιάμεσου Φορέα Διαχείρισης (ΕΦΔ) του </a:t>
                      </a:r>
                      <a:r>
                        <a:rPr lang="el-GR" sz="1250" dirty="0" err="1" smtClean="0"/>
                        <a:t>Συ.Δ.Ν.Α</a:t>
                      </a:r>
                      <a:r>
                        <a:rPr lang="el-GR" sz="1250" dirty="0" smtClean="0"/>
                        <a:t>.»  - ΕΚΤ</a:t>
                      </a: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44.200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25</a:t>
                      </a:r>
                      <a:r>
                        <a:rPr lang="el-GR" sz="1250" baseline="30000" dirty="0" smtClean="0">
                          <a:latin typeface="+mn-lt"/>
                        </a:rPr>
                        <a:t>η</a:t>
                      </a:r>
                      <a:r>
                        <a:rPr lang="el-GR" sz="1250" dirty="0" smtClean="0">
                          <a:latin typeface="+mn-lt"/>
                        </a:rPr>
                        <a:t> Γραπτή Διαδικασία 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31-08-2018</a:t>
                      </a:r>
                      <a:r>
                        <a:rPr lang="el-GR" sz="1250" dirty="0">
                          <a:effectLst/>
                          <a:latin typeface="+mn-lt"/>
                        </a:rPr>
                        <a:t> 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03/04/2019</a:t>
                      </a:r>
                    </a:p>
                    <a:p>
                      <a:pPr algn="ctr"/>
                      <a:r>
                        <a:rPr lang="el-GR" sz="1250" dirty="0" smtClean="0">
                          <a:latin typeface="+mn-lt"/>
                        </a:rPr>
                        <a:t>Ορθή Επανάληψη</a:t>
                      </a:r>
                      <a:r>
                        <a:rPr lang="el-GR" sz="1250" baseline="0" dirty="0" smtClean="0">
                          <a:latin typeface="+mn-lt"/>
                        </a:rPr>
                        <a:t> 05/04/2019 </a:t>
                      </a:r>
                      <a:endParaRPr lang="el-GR" sz="125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Χ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Χ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2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Χ</a:t>
                      </a:r>
                      <a:endParaRPr lang="el-GR" sz="12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72" marR="26072" marT="0" marB="0" anchor="ctr"/>
                </a:tc>
              </a:tr>
            </a:tbl>
          </a:graphicData>
        </a:graphic>
      </p:graphicFrame>
      <p:sp>
        <p:nvSpPr>
          <p:cNvPr id="8" name="Τίτλος 1"/>
          <p:cNvSpPr txBox="1">
            <a:spLocks/>
          </p:cNvSpPr>
          <p:nvPr/>
        </p:nvSpPr>
        <p:spPr>
          <a:xfrm>
            <a:off x="212279" y="16020"/>
            <a:ext cx="8928992" cy="346050"/>
          </a:xfrm>
          <a:prstGeom prst="rect">
            <a:avLst/>
          </a:prstGeom>
          <a:solidFill>
            <a:schemeClr val="accent1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l-GR" sz="1800" b="1" dirty="0" smtClean="0">
                <a:solidFill>
                  <a:schemeClr val="bg1"/>
                </a:solidFill>
              </a:rPr>
              <a:t>Πρόβλεψη ανά </a:t>
            </a:r>
            <a:r>
              <a:rPr lang="el-GR" sz="1800" b="1" dirty="0">
                <a:solidFill>
                  <a:schemeClr val="bg1"/>
                </a:solidFill>
              </a:rPr>
              <a:t>δράση έως 31/12/2019</a:t>
            </a:r>
          </a:p>
        </p:txBody>
      </p:sp>
      <p:grpSp>
        <p:nvGrpSpPr>
          <p:cNvPr id="9" name="Ομάδα 8"/>
          <p:cNvGrpSpPr>
            <a:grpSpLocks noChangeAspect="1"/>
          </p:cNvGrpSpPr>
          <p:nvPr/>
        </p:nvGrpSpPr>
        <p:grpSpPr>
          <a:xfrm>
            <a:off x="0" y="-14751"/>
            <a:ext cx="3851920" cy="464333"/>
            <a:chOff x="-32186" y="-11100"/>
            <a:chExt cx="4085613" cy="515925"/>
          </a:xfrm>
        </p:grpSpPr>
        <p:pic>
          <p:nvPicPr>
            <p:cNvPr id="10" name="Εικόνα 9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86" y="0"/>
              <a:ext cx="752475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Εικόνα 10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7627" y="5290"/>
              <a:ext cx="685800" cy="4597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Ορθογώνιο 11"/>
            <p:cNvSpPr/>
            <p:nvPr/>
          </p:nvSpPr>
          <p:spPr>
            <a:xfrm>
              <a:off x="720287" y="-11100"/>
              <a:ext cx="2647339" cy="410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x-none" sz="900" b="1">
                  <a:solidFill>
                    <a:schemeClr val="bg1"/>
                  </a:solidFill>
                </a:rPr>
                <a:t>Με τη συγχρηματοδότηση </a:t>
              </a:r>
              <a:endParaRPr lang="en-US" sz="9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x-none" sz="900" b="1" smtClean="0">
                  <a:solidFill>
                    <a:schemeClr val="bg1"/>
                  </a:solidFill>
                </a:rPr>
                <a:t>της Ελλάδας</a:t>
              </a:r>
              <a:r>
                <a:rPr lang="en-US" sz="900" b="1" dirty="0" smtClean="0">
                  <a:solidFill>
                    <a:schemeClr val="bg1"/>
                  </a:solidFill>
                </a:rPr>
                <a:t> </a:t>
              </a:r>
              <a:r>
                <a:rPr lang="x-none" sz="900" b="1" smtClean="0">
                  <a:solidFill>
                    <a:schemeClr val="bg1"/>
                  </a:solidFill>
                </a:rPr>
                <a:t>και της Ευρωπαϊκής Ένωσης</a:t>
              </a:r>
              <a:endParaRPr lang="el-GR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442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1218</Words>
  <Application>Microsoft Office PowerPoint</Application>
  <PresentationFormat>Προβολή στην οθόνη (4:3)</PresentationFormat>
  <Paragraphs>311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Austin</vt:lpstr>
      <vt:lpstr>Η Στρατηγική της Ολοκληρωμένης Χωρικής Επένδυσης για τη Βιώσιμη Αστική Ανάπτυξη στο Νότιο Τομέα της Αττικής  ΣυΔΝΑ Δήμοι Καλλιθέας, Παλαιού Φαλήρου, Αλίμου </vt:lpstr>
      <vt:lpstr>Παρουσίαση του PowerPoint</vt:lpstr>
      <vt:lpstr>Παρουσίαση του PowerPoint</vt:lpstr>
      <vt:lpstr>Παρουσίαση του PowerPoint</vt:lpstr>
      <vt:lpstr>Πορεία υλοποίησης ανά δράση έως 31/05/2019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Γραμματεία</dc:creator>
  <cp:lastModifiedBy>Γραμματεία</cp:lastModifiedBy>
  <cp:revision>46</cp:revision>
  <cp:lastPrinted>2019-06-27T05:40:56Z</cp:lastPrinted>
  <dcterms:created xsi:type="dcterms:W3CDTF">2019-06-25T10:47:36Z</dcterms:created>
  <dcterms:modified xsi:type="dcterms:W3CDTF">2019-06-27T06:04:06Z</dcterms:modified>
</cp:coreProperties>
</file>